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0" r:id="rId1"/>
  </p:sldMasterIdLst>
  <p:notesMasterIdLst>
    <p:notesMasterId r:id="rId17"/>
  </p:notesMasterIdLst>
  <p:sldIdLst>
    <p:sldId id="256" r:id="rId2"/>
    <p:sldId id="257" r:id="rId3"/>
    <p:sldId id="258" r:id="rId4"/>
    <p:sldId id="265" r:id="rId5"/>
    <p:sldId id="266" r:id="rId6"/>
    <p:sldId id="268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73" r:id="rId1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Open Sans" panose="020B0306030504020204" pitchFamily="34" charset="0"/>
      <p:regular r:id="rId24"/>
      <p:bold r:id="rId25"/>
      <p:italic r:id="rId26"/>
      <p:boldItalic r:id="rId27"/>
    </p:embeddedFont>
    <p:embeddedFont>
      <p:font typeface="Open Sans Light" panose="020B0306030504020204" pitchFamily="3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EE867B-629E-47B0-9351-685E234809CD}">
  <a:tblStyle styleId="{ACEE867B-629E-47B0-9351-685E234809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67"/>
    <p:restoredTop sz="94760"/>
  </p:normalViewPr>
  <p:slideViewPr>
    <p:cSldViewPr snapToGrid="0" snapToObjects="1">
      <p:cViewPr varScale="1">
        <p:scale>
          <a:sx n="175" d="100"/>
          <a:sy n="175" d="100"/>
        </p:scale>
        <p:origin x="296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6da5bf0a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6da5bf0a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24776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396746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9716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31033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43534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6151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6da5bf0ac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6da5bf0ac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26da5bf0ac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26da5bf0ac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7814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460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17611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86270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9682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f7af8bd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ef7af8bd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7977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B4017-0F70-9642-83F1-78BCE94B6D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8965A4-7817-2745-B285-620AC25AE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03631-4FE8-1440-8F01-40CD27326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91377-D10F-FE4C-B2F4-5213779E2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A650D-F1EF-D64C-A1CE-3EE46F0BD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8147258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0E321-65D0-F943-BB16-B1645CFCC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D7FC72-0C4E-E047-B822-273348181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ED0DC-2F4D-1148-ACC3-9FA5D91E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F9BC9-FD4E-204D-BF31-65692927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A91BAA-E8D2-244B-B60D-B366FAA9C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380659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B44642-3DF6-CA43-99DF-ACFFE3269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982A69-66FB-D742-826C-5CD206D13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1007B0-9AEA-904E-8BC7-C60C0FECA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B1B532-6B93-A245-A559-7A6DF6D00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17A1D-A239-3B4C-9783-94457202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8154486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FFF99-BAB1-264A-AE2A-0728883B7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135FD-1CD0-B546-A1A8-3F96F83337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43E09-6189-F744-8002-D6772BA36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0B624-CE42-FB4B-A172-7A5D784D3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BFBAA-2AD9-8646-8DB5-2ABF20ECE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1118017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6773E-D0F3-E541-9A19-42D31FA3F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40304-6563-A048-907F-66E4C9E3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5CA0E-40AA-FE4C-A871-15BF326D6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089DB-6C8F-BC43-813D-A6BE7474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AF244-3F4F-6441-9E72-0563DC2AE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912601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FE83-DB16-2847-A6E0-F8A22351D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0C6F3-F078-8348-AD8A-1DC98ADC1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515050-F8E7-1F43-8113-9315A0E37B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2C36CD-0E0B-8147-A72A-5E90CDCCB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FFFF01-81D2-8D4B-B53B-0ED778C6D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716F89-1A45-B841-8024-6D1B6226E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7120739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36215-1E41-6244-89F0-F3437994F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AC02A0-F6AF-204E-B002-A3E855F99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B184D-1B25-9E4C-9444-ABA30B37C5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485725-97E7-5245-8ED3-8C6CC3B6D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A86131-54F7-024A-90CF-36560BB759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2F148C-3F34-7942-8610-7408CDF74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8C12D2-B3A1-F643-B6C7-0EEB43474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3CE506-7DF4-C849-BE97-2D80B3336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233154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B0E26-6E28-0940-88A0-4B9DF7F7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8B3737-CA52-944C-ACB2-60D84FD6B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A39ECE-E94C-0545-B66D-A0564C54C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95E12E-3A59-CF42-BFB6-FCFE99283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3355233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571AAA-AAAD-6747-A7CE-B82367769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9B5854-D15A-8047-B9C9-74AF3E05B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2F0CBA-43F5-0B44-ADAD-C10E859AE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13619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D7EC5-72BC-5B47-A751-7F8C13C2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B9314-1166-5E4E-B1D0-BC49016E2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6AD82-2488-474A-977D-5FF0F6AE17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258CFD-C9DF-584B-9711-99EB2F083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9C6CA-0EEB-514B-A265-4DF875A12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C2F93-B2EC-4145-BB85-61C7D38A7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712771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2547B7-A090-C74C-AB3F-A9F2544E5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981C3A-5683-D240-96A4-96ECC77157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977207-21AC-3749-A12A-2C3F9CF8E3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EC25A-A26E-A641-A8C0-786A30C45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D32899-87E2-B342-975B-DEF847650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E617C-0ADC-0944-9B06-FF30DAE08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063631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9EE5F0-A8D5-DA41-8B24-6A80A1841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40533-CE77-394F-8374-BB16251F7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E99A13-62E7-AD49-80CB-2C399DB40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5E175-1884-6F4B-85D7-87ADE5927934}" type="datetimeFigureOut">
              <a:rPr lang="en-US" smtClean="0"/>
              <a:t>11/27/20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D51ADE-19A8-8947-A245-0DFAA003B8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5BF2A-E89F-D244-BD2D-AB9D710AA6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51637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5"/>
          <p:cNvPicPr preferRelativeResize="0"/>
          <p:nvPr/>
        </p:nvPicPr>
        <p:blipFill rotWithShape="1">
          <a:blip r:embed="rId3">
            <a:alphaModFix/>
          </a:blip>
          <a:srcRect l="1468" b="27766"/>
          <a:stretch/>
        </p:blipFill>
        <p:spPr>
          <a:xfrm>
            <a:off x="40644" y="1202599"/>
            <a:ext cx="9574108" cy="394799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5"/>
          <p:cNvSpPr txBox="1"/>
          <p:nvPr/>
        </p:nvSpPr>
        <p:spPr>
          <a:xfrm>
            <a:off x="47" y="1700887"/>
            <a:ext cx="91440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 dirty="0">
                <a:latin typeface="Open Sans"/>
                <a:ea typeface="Open Sans"/>
                <a:cs typeface="Open Sans"/>
                <a:sym typeface="Open Sans"/>
              </a:rPr>
              <a:t>REST API Authentication Mechanism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300" b="1" dirty="0"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62" name="Google Shape;262;p55"/>
          <p:cNvGrpSpPr/>
          <p:nvPr/>
        </p:nvGrpSpPr>
        <p:grpSpPr>
          <a:xfrm>
            <a:off x="3591709" y="712437"/>
            <a:ext cx="1960809" cy="531976"/>
            <a:chOff x="1941081" y="5966125"/>
            <a:chExt cx="4557900" cy="1263900"/>
          </a:xfrm>
        </p:grpSpPr>
        <p:sp>
          <p:nvSpPr>
            <p:cNvPr id="263" name="Google Shape;263;p55"/>
            <p:cNvSpPr/>
            <p:nvPr/>
          </p:nvSpPr>
          <p:spPr>
            <a:xfrm>
              <a:off x="1941081" y="5966125"/>
              <a:ext cx="4557900" cy="1263900"/>
            </a:xfrm>
            <a:prstGeom prst="rect">
              <a:avLst/>
            </a:prstGeom>
            <a:solidFill>
              <a:srgbClr val="FF5517"/>
            </a:solidFill>
            <a:ln w="9525" cap="flat" cmpd="sng">
              <a:solidFill>
                <a:srgbClr val="FF551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4" name="Google Shape;264;p5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92207" y="6394975"/>
              <a:ext cx="3655650" cy="406200"/>
            </a:xfrm>
            <a:prstGeom prst="rect">
              <a:avLst/>
            </a:prstGeom>
            <a:noFill/>
            <a:ln w="9525" cap="flat" cmpd="sng">
              <a:solidFill>
                <a:srgbClr val="FF5517"/>
              </a:solidFill>
              <a:prstDash val="solid"/>
              <a:round/>
              <a:headEnd type="none" w="sm" len="sm"/>
              <a:tailEnd type="none" w="sm" len="sm"/>
            </a:ln>
          </p:spPr>
        </p:pic>
      </p:grpSp>
      <p:cxnSp>
        <p:nvCxnSpPr>
          <p:cNvPr id="265" name="Google Shape;265;p55"/>
          <p:cNvCxnSpPr/>
          <p:nvPr/>
        </p:nvCxnSpPr>
        <p:spPr>
          <a:xfrm>
            <a:off x="4124576" y="1544145"/>
            <a:ext cx="8949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B6D53E55-80ED-3446-961C-AE53E0363CDC}"/>
              </a:ext>
            </a:extLst>
          </p:cNvPr>
          <p:cNvSpPr txBox="1">
            <a:spLocks/>
          </p:cNvSpPr>
          <p:nvPr/>
        </p:nvSpPr>
        <p:spPr>
          <a:xfrm>
            <a:off x="6462898" y="4075924"/>
            <a:ext cx="2640458" cy="27854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300" dirty="0"/>
              <a:t>Navnath Damale | </a:t>
            </a:r>
            <a:r>
              <a:rPr lang="en-US" sz="1000" dirty="0"/>
              <a:t>2020 November 27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D0084463-B518-BD45-B491-7D6ED43DBA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5493" y="828472"/>
            <a:ext cx="4614001" cy="3486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95591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23A7D1C-6BE9-9B44-BE0D-7C5A97024EF5}"/>
              </a:ext>
            </a:extLst>
          </p:cNvPr>
          <p:cNvSpPr txBox="1"/>
          <p:nvPr/>
        </p:nvSpPr>
        <p:spPr>
          <a:xfrm>
            <a:off x="624163" y="928495"/>
            <a:ext cx="347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Advantages</a:t>
            </a:r>
            <a:endParaRPr lang="en-US" dirty="0"/>
          </a:p>
          <a:p>
            <a:r>
              <a:rPr lang="en-US" dirty="0"/>
              <a:t>-    Simple</a:t>
            </a:r>
          </a:p>
          <a:p>
            <a:pPr marL="285750" indent="-285750">
              <a:buFontTx/>
              <a:buChar char="-"/>
            </a:pPr>
            <a:r>
              <a:rPr lang="en-US" dirty="0"/>
              <a:t>Stateless server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Supported by all browser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B43873-83F7-3E46-8F98-5FDC2D78BBBA}"/>
              </a:ext>
            </a:extLst>
          </p:cNvPr>
          <p:cNvSpPr txBox="1"/>
          <p:nvPr/>
        </p:nvSpPr>
        <p:spPr>
          <a:xfrm>
            <a:off x="816429" y="2824843"/>
            <a:ext cx="38068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Disadvantages</a:t>
            </a:r>
          </a:p>
          <a:p>
            <a:r>
              <a:rPr lang="en-US" dirty="0"/>
              <a:t> -   Requires HTTPS</a:t>
            </a:r>
          </a:p>
          <a:p>
            <a:r>
              <a:rPr lang="en-US" dirty="0"/>
              <a:t> -   Subject to reply attacks</a:t>
            </a:r>
          </a:p>
          <a:p>
            <a:r>
              <a:rPr lang="en-US" dirty="0"/>
              <a:t> -   ”Logout” is tricky (Browser caching)</a:t>
            </a:r>
          </a:p>
        </p:txBody>
      </p:sp>
    </p:spTree>
    <p:extLst>
      <p:ext uri="{BB962C8B-B14F-4D97-AF65-F5344CB8AC3E}">
        <p14:creationId xmlns:p14="http://schemas.microsoft.com/office/powerpoint/2010/main" val="1997498693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|Better solution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C3602BEC-3408-1541-96D5-05F6AE99FBA1}"/>
              </a:ext>
            </a:extLst>
          </p:cNvPr>
          <p:cNvSpPr txBox="1"/>
          <p:nvPr/>
        </p:nvSpPr>
        <p:spPr>
          <a:xfrm>
            <a:off x="1306286" y="1453243"/>
            <a:ext cx="287880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OAuth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JSON Web Tokens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Asymmetric cryptography</a:t>
            </a:r>
          </a:p>
        </p:txBody>
      </p:sp>
    </p:spTree>
    <p:extLst>
      <p:ext uri="{BB962C8B-B14F-4D97-AF65-F5344CB8AC3E}">
        <p14:creationId xmlns:p14="http://schemas.microsoft.com/office/powerpoint/2010/main" val="12314993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|JSON WEB Token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 descr="Image for post">
            <a:extLst>
              <a:ext uri="{FF2B5EF4-FFF2-40B4-BE49-F238E27FC236}">
                <a16:creationId xmlns:a16="http://schemas.microsoft.com/office/drawing/2014/main" id="{1C658804-9232-184C-9F4E-6BDA97F0A6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429" y="722668"/>
            <a:ext cx="7613625" cy="369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552801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|JSON WEB Token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Image for post">
            <a:extLst>
              <a:ext uri="{FF2B5EF4-FFF2-40B4-BE49-F238E27FC236}">
                <a16:creationId xmlns:a16="http://schemas.microsoft.com/office/drawing/2014/main" id="{70E32DF9-E086-704F-8AE1-C295D0BF4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63" y="888929"/>
            <a:ext cx="7556451" cy="359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15657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353;p63">
            <a:extLst>
              <a:ext uri="{FF2B5EF4-FFF2-40B4-BE49-F238E27FC236}">
                <a16:creationId xmlns:a16="http://schemas.microsoft.com/office/drawing/2014/main" id="{24AA3E00-C278-2642-AEDB-6D4E071C905E}"/>
              </a:ext>
            </a:extLst>
          </p:cNvPr>
          <p:cNvSpPr txBox="1"/>
          <p:nvPr/>
        </p:nvSpPr>
        <p:spPr>
          <a:xfrm>
            <a:off x="1786270" y="2130300"/>
            <a:ext cx="4947683" cy="4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2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rgbClr val="FF5517"/>
                </a:solidFill>
                <a:ea typeface="Georgia"/>
                <a:cs typeface="Georgia"/>
                <a:sym typeface="Georgia"/>
              </a:rPr>
              <a:t>Demo Time</a:t>
            </a:r>
            <a:endParaRPr sz="3600" b="1" dirty="0">
              <a:solidFill>
                <a:srgbClr val="FF5517"/>
              </a:solidFill>
              <a:ea typeface="Georgia"/>
              <a:cs typeface="Georgia"/>
              <a:sym typeface="Georgia"/>
            </a:endParaRPr>
          </a:p>
        </p:txBody>
      </p:sp>
      <p:sp>
        <p:nvSpPr>
          <p:cNvPr id="12" name="Google Shape;290;p58">
            <a:extLst>
              <a:ext uri="{FF2B5EF4-FFF2-40B4-BE49-F238E27FC236}">
                <a16:creationId xmlns:a16="http://schemas.microsoft.com/office/drawing/2014/main" id="{05D88E91-E729-024F-BCBC-42EA71C8A84E}"/>
              </a:ext>
            </a:extLst>
          </p:cNvPr>
          <p:cNvSpPr txBox="1"/>
          <p:nvPr/>
        </p:nvSpPr>
        <p:spPr>
          <a:xfrm>
            <a:off x="259672" y="214598"/>
            <a:ext cx="3603491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GraphQL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In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Practice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06650D9-CE12-AB43-BFD9-144981C9D7C5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Google Shape;354;p63">
            <a:extLst>
              <a:ext uri="{FF2B5EF4-FFF2-40B4-BE49-F238E27FC236}">
                <a16:creationId xmlns:a16="http://schemas.microsoft.com/office/drawing/2014/main" id="{62FA476E-CD9B-2C41-9A43-AFF559028A8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347100"/>
            <a:ext cx="2991678" cy="24097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6219506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6"/>
          <p:cNvSpPr/>
          <p:nvPr/>
        </p:nvSpPr>
        <p:spPr>
          <a:xfrm>
            <a:off x="-4941" y="-4912"/>
            <a:ext cx="2553989" cy="51645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1" name="Google Shape;271;p56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172516" y="3398459"/>
            <a:ext cx="2510655" cy="1652008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56"/>
          <p:cNvSpPr txBox="1"/>
          <p:nvPr/>
        </p:nvSpPr>
        <p:spPr>
          <a:xfrm>
            <a:off x="3026564" y="577515"/>
            <a:ext cx="3937800" cy="3898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Open Sans Light"/>
                <a:ea typeface="Open Sans Light"/>
                <a:cs typeface="Open Sans Light"/>
                <a:sym typeface="Open Sans Light"/>
              </a:rPr>
              <a:t>Introduction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Open Sans Light"/>
                <a:ea typeface="Open Sans Light"/>
                <a:cs typeface="Open Sans Light"/>
                <a:sym typeface="Open Sans Light"/>
              </a:rPr>
              <a:t>Classic session-based authentication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Basic Authentication 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Better Solutions</a:t>
            </a:r>
            <a:endParaRPr dirty="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 Light"/>
                <a:ea typeface="Open Sans Light"/>
                <a:cs typeface="Open Sans Light"/>
                <a:sym typeface="Open Sans Light"/>
              </a:rPr>
              <a:t>Demo</a:t>
            </a: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 Light"/>
                <a:ea typeface="Open Sans Light"/>
                <a:cs typeface="Open Sans Light"/>
                <a:sym typeface="Open Sans Light"/>
              </a:rPr>
              <a:t>Q &amp; A</a:t>
            </a:r>
            <a:endParaRPr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3" name="Google Shape;273;p56"/>
          <p:cNvSpPr txBox="1"/>
          <p:nvPr/>
        </p:nvSpPr>
        <p:spPr>
          <a:xfrm>
            <a:off x="678775" y="1462222"/>
            <a:ext cx="1498939" cy="739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700" b="1" dirty="0">
                <a:solidFill>
                  <a:srgbClr val="FFFFFF"/>
                </a:solidFill>
                <a:ea typeface="Bree Serif"/>
                <a:cs typeface="Bree Serif"/>
                <a:sym typeface="Bree Serif"/>
              </a:rPr>
              <a:t>Agenda</a:t>
            </a:r>
          </a:p>
        </p:txBody>
      </p:sp>
      <p:grpSp>
        <p:nvGrpSpPr>
          <p:cNvPr id="274" name="Google Shape;274;p56"/>
          <p:cNvGrpSpPr/>
          <p:nvPr/>
        </p:nvGrpSpPr>
        <p:grpSpPr>
          <a:xfrm>
            <a:off x="737606" y="4029939"/>
            <a:ext cx="1115774" cy="306117"/>
            <a:chOff x="1941081" y="5966125"/>
            <a:chExt cx="4557900" cy="1263900"/>
          </a:xfrm>
        </p:grpSpPr>
        <p:sp>
          <p:nvSpPr>
            <p:cNvPr id="275" name="Google Shape;275;p56"/>
            <p:cNvSpPr/>
            <p:nvPr/>
          </p:nvSpPr>
          <p:spPr>
            <a:xfrm>
              <a:off x="1941081" y="5966125"/>
              <a:ext cx="4557900" cy="1263900"/>
            </a:xfrm>
            <a:prstGeom prst="rect">
              <a:avLst/>
            </a:prstGeom>
            <a:solidFill>
              <a:srgbClr val="FF5517"/>
            </a:solidFill>
            <a:ln>
              <a:noFill/>
            </a:ln>
          </p:spPr>
          <p:txBody>
            <a:bodyPr spcFirstLastPara="1" wrap="square" lIns="34275" tIns="34275" rIns="34275" bIns="342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76" name="Google Shape;276;p5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392207" y="6394975"/>
              <a:ext cx="3655650" cy="406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" name="Google Shape;283;p57">
            <a:extLst>
              <a:ext uri="{FF2B5EF4-FFF2-40B4-BE49-F238E27FC236}">
                <a16:creationId xmlns:a16="http://schemas.microsoft.com/office/drawing/2014/main" id="{65BCE679-6DCD-4249-AB0F-7EF56814E402}"/>
              </a:ext>
            </a:extLst>
          </p:cNvPr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10" name="Google Shape;284;p57">
            <a:extLst>
              <a:ext uri="{FF2B5EF4-FFF2-40B4-BE49-F238E27FC236}">
                <a16:creationId xmlns:a16="http://schemas.microsoft.com/office/drawing/2014/main" id="{0E9E47C7-B687-B24D-AEEF-C413405AE3B6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5251" y="4866132"/>
            <a:ext cx="895040" cy="983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57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84" name="Google Shape;28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57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" name="Google Shape;290;p58">
            <a:extLst>
              <a:ext uri="{FF2B5EF4-FFF2-40B4-BE49-F238E27FC236}">
                <a16:creationId xmlns:a16="http://schemas.microsoft.com/office/drawing/2014/main" id="{B78539B7-914D-F448-BB98-FBAC1190EB7D}"/>
              </a:ext>
            </a:extLst>
          </p:cNvPr>
          <p:cNvSpPr txBox="1"/>
          <p:nvPr/>
        </p:nvSpPr>
        <p:spPr>
          <a:xfrm>
            <a:off x="259672" y="214598"/>
            <a:ext cx="514453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</a:t>
            </a:r>
            <a:r>
              <a:rPr lang="en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</a:rPr>
              <a:t>Introduction</a:t>
            </a:r>
            <a:r>
              <a:rPr lang="en" sz="18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8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07495D5-C2D8-A749-9D2C-71F9E331DC00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0F2F5B84-1212-ED43-A82E-EBD96CBC4A68}"/>
              </a:ext>
            </a:extLst>
          </p:cNvPr>
          <p:cNvSpPr txBox="1"/>
          <p:nvPr/>
        </p:nvSpPr>
        <p:spPr>
          <a:xfrm>
            <a:off x="624163" y="1452431"/>
            <a:ext cx="29788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Stateful Application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Stateless Application</a:t>
            </a:r>
          </a:p>
        </p:txBody>
      </p:sp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58"/>
          <p:cNvSpPr/>
          <p:nvPr/>
        </p:nvSpPr>
        <p:spPr>
          <a:xfrm>
            <a:off x="579700" y="1055300"/>
            <a:ext cx="7008900" cy="32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52400" marR="0" lvl="0" algn="l" rtl="0">
              <a:lnSpc>
                <a:spcPct val="150000"/>
              </a:lnSpc>
              <a:spcBef>
                <a:spcPts val="200"/>
              </a:spcBef>
              <a:spcAft>
                <a:spcPts val="0"/>
              </a:spcAft>
              <a:buSzPts val="1200"/>
            </a:pP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12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800" i="0" u="none" strike="noStrike" cap="none" dirty="0">
              <a:solidFill>
                <a:srgbClr val="66666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None/>
            </a:pPr>
            <a:endParaRPr sz="800" dirty="0">
              <a:solidFill>
                <a:srgbClr val="666666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9FEB7693-AF2B-5B4E-B667-1D4C8A06AFF9}"/>
              </a:ext>
            </a:extLst>
          </p:cNvPr>
          <p:cNvSpPr txBox="1"/>
          <p:nvPr/>
        </p:nvSpPr>
        <p:spPr>
          <a:xfrm>
            <a:off x="259672" y="214598"/>
            <a:ext cx="8406656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</a:t>
            </a:r>
            <a:r>
              <a:rPr lang="en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N" dirty="0">
                <a:latin typeface="Open Sans Light"/>
                <a:ea typeface="Open Sans Light"/>
                <a:cs typeface="Open Sans Light"/>
                <a:sym typeface="Open Sans Light"/>
              </a:rPr>
              <a:t>Classic session-based authentication</a:t>
            </a:r>
          </a:p>
          <a:p>
            <a:pPr lvl="0"/>
            <a:endParaRPr sz="18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16C5788-F0C6-024C-84D6-0F50C79DB505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E6BF86D2-CE9D-8245-9582-8CBA56F4E9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101" y="943099"/>
            <a:ext cx="8525797" cy="3296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92679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66D99724-A946-A34E-9DF8-C5E947057E4F}"/>
              </a:ext>
            </a:extLst>
          </p:cNvPr>
          <p:cNvSpPr txBox="1"/>
          <p:nvPr/>
        </p:nvSpPr>
        <p:spPr>
          <a:xfrm>
            <a:off x="259671" y="214598"/>
            <a:ext cx="7792507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</a:t>
            </a:r>
            <a:r>
              <a:rPr lang="en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IN" dirty="0">
                <a:latin typeface="Open Sans Light"/>
                <a:ea typeface="Open Sans Light"/>
                <a:cs typeface="Open Sans Light"/>
                <a:sym typeface="Open Sans Light"/>
              </a:rPr>
              <a:t>Classic session-based authentication</a:t>
            </a:r>
          </a:p>
          <a:p>
            <a:pPr lvl="0"/>
            <a:endParaRPr sz="18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7FD87A7-2035-FE4C-837C-2815972D5330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EEF314D-6F8D-724E-BD0A-5646A86B5CB7}"/>
              </a:ext>
            </a:extLst>
          </p:cNvPr>
          <p:cNvSpPr txBox="1"/>
          <p:nvPr/>
        </p:nvSpPr>
        <p:spPr>
          <a:xfrm>
            <a:off x="2033516" y="1984906"/>
            <a:ext cx="46402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REST APIs are stateless!</a:t>
            </a:r>
          </a:p>
        </p:txBody>
      </p:sp>
    </p:spTree>
    <p:extLst>
      <p:ext uri="{BB962C8B-B14F-4D97-AF65-F5344CB8AC3E}">
        <p14:creationId xmlns:p14="http://schemas.microsoft.com/office/powerpoint/2010/main" val="2487820349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B9215AA4-E0D3-B24A-917C-9DB8723F1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672" y="874988"/>
            <a:ext cx="8387366" cy="311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8126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5FED440-E0AB-1649-A0A9-96D5EE99E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9203" y="974390"/>
            <a:ext cx="5558238" cy="335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4743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FFC8E30-B2DB-D349-915D-BB560B058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683" y="717575"/>
            <a:ext cx="5458380" cy="388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08503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886701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8"/>
          <p:cNvSpPr/>
          <p:nvPr/>
        </p:nvSpPr>
        <p:spPr>
          <a:xfrm>
            <a:off x="-4941" y="4756903"/>
            <a:ext cx="9149100" cy="415200"/>
          </a:xfrm>
          <a:prstGeom prst="rect">
            <a:avLst/>
          </a:prstGeom>
          <a:solidFill>
            <a:srgbClr val="303438"/>
          </a:solidFill>
          <a:ln>
            <a:noFill/>
          </a:ln>
        </p:spPr>
        <p:txBody>
          <a:bodyPr spcFirstLastPara="1" wrap="square" lIns="34275" tIns="34275" rIns="342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/>
          </a:p>
        </p:txBody>
      </p:sp>
      <p:pic>
        <p:nvPicPr>
          <p:cNvPr id="294" name="Google Shape;294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163" y="4915276"/>
            <a:ext cx="895040" cy="98371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58"/>
          <p:cNvSpPr txBox="1"/>
          <p:nvPr/>
        </p:nvSpPr>
        <p:spPr>
          <a:xfrm>
            <a:off x="7149654" y="4848816"/>
            <a:ext cx="1280400" cy="29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34275" rIns="342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clairvoyantsoft.com</a:t>
            </a:r>
            <a:endParaRPr sz="9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6" name="Google Shape;296;p58"/>
          <p:cNvSpPr txBox="1"/>
          <p:nvPr/>
        </p:nvSpPr>
        <p:spPr>
          <a:xfrm>
            <a:off x="2519638" y="4043006"/>
            <a:ext cx="3470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1" name="Google Shape;290;p58">
            <a:extLst>
              <a:ext uri="{FF2B5EF4-FFF2-40B4-BE49-F238E27FC236}">
                <a16:creationId xmlns:a16="http://schemas.microsoft.com/office/drawing/2014/main" id="{AE2653FE-6889-CE40-BE93-37645573D7CD}"/>
              </a:ext>
            </a:extLst>
          </p:cNvPr>
          <p:cNvSpPr txBox="1"/>
          <p:nvPr/>
        </p:nvSpPr>
        <p:spPr>
          <a:xfrm>
            <a:off x="259672" y="214598"/>
            <a:ext cx="6536913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b="1" dirty="0">
                <a:solidFill>
                  <a:srgbClr val="FF5517"/>
                </a:solidFill>
                <a:latin typeface="Open Sans"/>
                <a:ea typeface="Open Sans"/>
                <a:cs typeface="Open Sans"/>
                <a:sym typeface="Open Sans"/>
              </a:rPr>
              <a:t>REST API Authentication </a:t>
            </a:r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|Basic Access authentication</a:t>
            </a:r>
          </a:p>
          <a:p>
            <a:r>
              <a:rPr lang="en" dirty="0">
                <a:solidFill>
                  <a:schemeClr val="tx1">
                    <a:lumMod val="65000"/>
                    <a:lumOff val="3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Open Sans"/>
              <a:ea typeface="Open Sans"/>
              <a:cs typeface="Open Sans"/>
              <a:sym typeface="Open Sans Light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FE782BE-A1D9-FB4E-A20A-8146AAE0A24A}"/>
              </a:ext>
            </a:extLst>
          </p:cNvPr>
          <p:cNvCxnSpPr>
            <a:cxnSpLocks/>
          </p:cNvCxnSpPr>
          <p:nvPr/>
        </p:nvCxnSpPr>
        <p:spPr>
          <a:xfrm>
            <a:off x="0" y="662286"/>
            <a:ext cx="9144000" cy="0"/>
          </a:xfrm>
          <a:prstGeom prst="line">
            <a:avLst/>
          </a:prstGeom>
          <a:ln w="158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684FF00-D20E-124B-B3E6-591D4AF766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7727" y="926797"/>
            <a:ext cx="4854222" cy="345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336964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1580</TotalTime>
  <Words>205</Words>
  <Application>Microsoft Macintosh PowerPoint</Application>
  <PresentationFormat>On-screen Show (16:9)</PresentationFormat>
  <Paragraphs>67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 Light</vt:lpstr>
      <vt:lpstr>Open Sans Light</vt:lpstr>
      <vt:lpstr>Calibri</vt:lpstr>
      <vt:lpstr>Arial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Navnath Damale (V)</cp:lastModifiedBy>
  <cp:revision>44</cp:revision>
  <dcterms:modified xsi:type="dcterms:W3CDTF">2020-11-27T10:45:05Z</dcterms:modified>
</cp:coreProperties>
</file>